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28" r:id="rId2"/>
    <p:sldId id="543" r:id="rId3"/>
    <p:sldId id="544" r:id="rId4"/>
    <p:sldId id="553" r:id="rId5"/>
    <p:sldId id="554" r:id="rId6"/>
    <p:sldId id="547" r:id="rId7"/>
    <p:sldId id="535" r:id="rId8"/>
    <p:sldId id="530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DF79"/>
    <a:srgbClr val="FFFFFF"/>
    <a:srgbClr val="3F5C57"/>
    <a:srgbClr val="8DDEE4"/>
    <a:srgbClr val="F1F2F2"/>
    <a:srgbClr val="33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87001" autoAdjust="0"/>
  </p:normalViewPr>
  <p:slideViewPr>
    <p:cSldViewPr>
      <p:cViewPr varScale="1">
        <p:scale>
          <a:sx n="86" d="100"/>
          <a:sy n="86" d="100"/>
        </p:scale>
        <p:origin x="13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8177C1-5694-4F4C-BBD6-C2983F86C155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46180A-94BE-40F6-8CAC-BDA530E0507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2935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sk-SK" smtClean="0"/>
              <a:t>Predstavit sa, jedna z najlepsich veci co sa mi stala.</a:t>
            </a:r>
            <a:endParaRPr lang="sk-SK" altLang="sk-SK" smtClean="0"/>
          </a:p>
        </p:txBody>
      </p:sp>
      <p:sp>
        <p:nvSpPr>
          <p:cNvPr id="51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9AD6A8-05A0-48F2-99D7-D44FAED3D86D}" type="slidenum">
              <a:rPr lang="sk-SK" altLang="sk-SK">
                <a:latin typeface="Calibri" panose="020F0502020204030204" pitchFamily="34" charset="0"/>
              </a:rPr>
              <a:pPr eaLnBrk="1" hangingPunct="1"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 smtClean="0"/>
              <a:t>Namiesto rozpravania pocuvat a namiesto vysvetlovania podporovat.</a:t>
            </a:r>
          </a:p>
        </p:txBody>
      </p:sp>
      <p:sp>
        <p:nvSpPr>
          <p:cNvPr id="81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EE5295-A65F-401E-8C96-EE1E102A1691}" type="slidenum">
              <a:rPr lang="sk-SK" altLang="sk-SK">
                <a:latin typeface="Calibri" panose="020F0502020204030204" pitchFamily="34" charset="0"/>
              </a:rPr>
              <a:pPr eaLnBrk="1" hangingPunct="1"/>
              <a:t>2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51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434021-0992-4C0B-B346-28542ADF254E}" type="slidenum">
              <a:rPr lang="sk-SK" altLang="sk-SK">
                <a:latin typeface="Calibri" panose="020F0502020204030204" pitchFamily="34" charset="0"/>
              </a:rPr>
              <a:pPr eaLnBrk="1" hangingPunct="1"/>
              <a:t>3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1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51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F7E46D-67A2-4642-A4E0-E46069DD7556}" type="slidenum">
              <a:rPr lang="sk-SK" altLang="sk-SK">
                <a:latin typeface="Calibri" panose="020F0502020204030204" pitchFamily="34" charset="0"/>
              </a:rPr>
              <a:pPr eaLnBrk="1" hangingPunct="1"/>
              <a:t>4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7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 smtClean="0"/>
              <a:t>snažím sa v žiakoch rozvíjať: ...</a:t>
            </a:r>
            <a:r>
              <a:rPr lang="en-US" altLang="sk-SK" smtClean="0"/>
              <a:t> Ako by sa dalo?</a:t>
            </a:r>
            <a:endParaRPr lang="sk-SK" altLang="sk-SK" smtClean="0"/>
          </a:p>
          <a:p>
            <a:r>
              <a:rPr lang="sk-SK" altLang="sk-SK" smtClean="0"/>
              <a:t>Intelektuálna autonómia - 	Edukačný štýl: konštruktívny / transmisívny, inštruktívny</a:t>
            </a:r>
          </a:p>
          <a:p>
            <a:r>
              <a:rPr lang="sk-SK" altLang="sk-SK" smtClean="0"/>
              <a:t>Sebadôvera	- Hľadajme silné stránky žiaka</a:t>
            </a:r>
          </a:p>
          <a:p>
            <a:r>
              <a:rPr lang="sk-SK" altLang="sk-SK" smtClean="0"/>
              <a:t>Učme žiaka učiť sa z chýb </a:t>
            </a:r>
          </a:p>
          <a:p>
            <a:endParaRPr lang="sk-SK" alt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FCA28F-6AFF-4566-A421-D4CC70652628}" type="slidenum">
              <a:rPr lang="sk-SK" altLang="sk-SK">
                <a:latin typeface="Calibri" panose="020F0502020204030204" pitchFamily="34" charset="0"/>
              </a:rPr>
              <a:pPr eaLnBrk="1" hangingPunct="1"/>
              <a:t>5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3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8FB2BD-CB9D-4C7B-A7B4-9B7F2E03E08E}" type="slidenum">
              <a:rPr lang="sk-SK" altLang="sk-SK">
                <a:latin typeface="Calibri" panose="020F0502020204030204" pitchFamily="34" charset="0"/>
              </a:rPr>
              <a:pPr eaLnBrk="1" hangingPunct="1"/>
              <a:t>6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3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 smtClean="0">
                <a:latin typeface="Arial" panose="020B0604020202020204" pitchFamily="34" charset="0"/>
              </a:rPr>
              <a:t>eticky cin, dobrovolnictvo</a:t>
            </a:r>
          </a:p>
          <a:p>
            <a:r>
              <a:rPr lang="sk-SK" altLang="sk-SK" smtClean="0">
                <a:latin typeface="Arial" panose="020B0604020202020204" pitchFamily="34" charset="0"/>
              </a:rPr>
              <a:t>Papuce, Modre kocky</a:t>
            </a:r>
            <a:r>
              <a:rPr lang="en-GB" altLang="sk-SK" smtClean="0">
                <a:latin typeface="Arial" panose="020B0604020202020204" pitchFamily="34" charset="0"/>
              </a:rPr>
              <a:t> – priama ukazka</a:t>
            </a:r>
            <a:endParaRPr lang="sk-SK" altLang="sk-SK" smtClean="0">
              <a:latin typeface="Arial" panose="020B0604020202020204" pitchFamily="34" charset="0"/>
            </a:endParaRPr>
          </a:p>
          <a:p>
            <a:r>
              <a:rPr lang="sk-SK" altLang="sk-SK" smtClean="0">
                <a:latin typeface="Arial" panose="020B0604020202020204" pitchFamily="34" charset="0"/>
              </a:rPr>
              <a:t>Hellen pribeh, film, zazitok</a:t>
            </a:r>
          </a:p>
        </p:txBody>
      </p:sp>
      <p:sp>
        <p:nvSpPr>
          <p:cNvPr id="27652" name="Zástupný symbol čísla snímky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1BFAF9-77D0-48FA-982B-A1E952D785D9}" type="slidenum">
              <a:rPr lang="sk-SK" altLang="sk-SK">
                <a:latin typeface="Calibri" panose="020F0502020204030204" pitchFamily="34" charset="0"/>
              </a:rPr>
              <a:pPr eaLnBrk="1" hangingPunct="1"/>
              <a:t>7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4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A617-D64D-47E5-8483-4EED77191975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82DA11C-F495-4BD8-9398-04695C81C9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43600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1E05-D3B2-426D-901F-8B516546D4EC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0B56356-D8FB-4525-B173-3A829004833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94294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2B29-2DDE-4589-82B6-A5D8EE55A0E4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FF4701E-486F-4DE1-9CFB-5A882DB016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5079964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Trebuchet MS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BF8-761C-42F8-97E7-FB9CE6959845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/>
              <a:t>8. Roadshow Modern</a:t>
            </a:r>
            <a:r>
              <a:rPr lang="sk-SK"/>
              <a:t>ý učiteľ 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AE6BB3F-7AE7-4E45-90D6-89F6230D5F8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843695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Trebuchet MS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0443-91A5-496B-A574-00216E1EC2D6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7041822-32F7-45DB-938F-64C9CFDED59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775778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C550-1D1B-4527-9860-4C961CC17009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D6A6B46-75DF-4ABF-9A1D-614B24E287A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554734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DE78-C9BA-4819-A483-E4D48AE0B5BB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4F52058-69EF-42AD-B98D-B6B60B56A7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308932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6FF6-C8B6-4301-A5FC-4AC345B1338E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C0007B0-6E1D-40E2-A6C5-B21099379F1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003822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4DF4-7A73-4527-8901-9D38AAF35FC9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E9A2F49-A728-4F2A-8034-F1547B3BE1D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953971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693C-7F8C-42DA-B96C-54D2A6768521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FDE35AC-F210-438E-9267-32370175FB3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952365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A8BB-1AC1-45B1-B3D0-825861246668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61ED975-39F7-4866-8927-855E18A1D2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447384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65D607-E609-4EBB-90D6-0FA53D1C34E8}" type="datetimeFigureOut">
              <a:rPr lang="sk-SK"/>
              <a:pPr>
                <a:defRPr/>
              </a:pPr>
              <a:t>20. 5. 2019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fld id="{6553B01D-A527-44AC-A773-7D4890E5503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4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2938" y="1428750"/>
            <a:ext cx="7772400" cy="2447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altLang="sk-SK" sz="4400" smtClean="0"/>
              <a:t>Čo s hodinami</a:t>
            </a:r>
            <a:r>
              <a:rPr lang="en-GB" altLang="sk-SK" sz="4400" smtClean="0"/>
              <a:t/>
            </a:r>
            <a:br>
              <a:rPr lang="en-GB" altLang="sk-SK" sz="4400" smtClean="0"/>
            </a:br>
            <a:r>
              <a:rPr lang="sk-SK" altLang="sk-SK" sz="4400" smtClean="0"/>
              <a:t>etickej výchovy?</a:t>
            </a:r>
          </a:p>
        </p:txBody>
      </p:sp>
      <p:sp>
        <p:nvSpPr>
          <p:cNvPr id="3075" name="Nadpis 1"/>
          <p:cNvSpPr txBox="1">
            <a:spLocks/>
          </p:cNvSpPr>
          <p:nvPr/>
        </p:nvSpPr>
        <p:spPr bwMode="auto">
          <a:xfrm>
            <a:off x="4643438" y="5143500"/>
            <a:ext cx="42116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Dagmar Môťovská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4"/>
          <p:cNvSpPr>
            <a:spLocks noGrp="1"/>
          </p:cNvSpPr>
          <p:nvPr>
            <p:ph idx="1"/>
          </p:nvPr>
        </p:nvSpPr>
        <p:spPr>
          <a:xfrm>
            <a:off x="642938" y="285750"/>
            <a:ext cx="3683000" cy="3095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altLang="sk-SK" sz="1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400" smtClean="0"/>
              <a:t>V našej škole je dialógu strašne málo. Je to monológ učiteľa, učiteľ sa pýta a žiak odpovedá, niekedy aj učiteľ sám odpovedá za toho žiaka.</a:t>
            </a:r>
          </a:p>
        </p:txBody>
      </p:sp>
      <p:pic>
        <p:nvPicPr>
          <p:cNvPr id="4099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35194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642938"/>
            <a:ext cx="351948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BlokTextu 1"/>
          <p:cNvSpPr txBox="1">
            <a:spLocks noChangeArrowheads="1"/>
          </p:cNvSpPr>
          <p:nvPr/>
        </p:nvSpPr>
        <p:spPr bwMode="auto">
          <a:xfrm>
            <a:off x="4572000" y="3643313"/>
            <a:ext cx="40005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k-SK" sz="2400">
                <a:solidFill>
                  <a:srgbClr val="FFFFFF"/>
                </a:solidFill>
                <a:latin typeface="Trebuchet MS" panose="020B0603020202020204" pitchFamily="34" charset="0"/>
              </a:rPr>
              <a:t>M</a:t>
            </a:r>
            <a:r>
              <a:rPr lang="sk-SK" altLang="sk-SK" sz="2400">
                <a:solidFill>
                  <a:srgbClr val="FFFFFF"/>
                </a:solidFill>
                <a:latin typeface="Trebuchet MS" panose="020B0603020202020204" pitchFamily="34" charset="0"/>
              </a:rPr>
              <a:t>y si myslíme, že dialóg je skutočne rozhodujúcou vecou a umenie učiteľa je ten dialóg navodiť a udržiavať. Deti potom dokážu neuveriteľné veci.</a:t>
            </a:r>
          </a:p>
          <a:p>
            <a:pPr eaLnBrk="1" hangingPunct="1"/>
            <a:endParaRPr lang="sk-SK" altLang="sk-SK" sz="10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r" eaLnBrk="1" hangingPunct="1"/>
            <a:r>
              <a:rPr lang="sk-SK" altLang="sk-SK" sz="2400">
                <a:solidFill>
                  <a:srgbClr val="FFFFFF"/>
                </a:solidFill>
                <a:latin typeface="Trebuchet MS" panose="020B0603020202020204" pitchFamily="34" charset="0"/>
              </a:rPr>
              <a:t>M.Hejný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42875"/>
            <a:ext cx="7772400" cy="1357313"/>
          </a:xfrm>
        </p:spPr>
        <p:txBody>
          <a:bodyPr/>
          <a:lstStyle/>
          <a:p>
            <a:pPr eaLnBrk="1" hangingPunct="1"/>
            <a:r>
              <a:rPr lang="sk-SK" altLang="sk-SK" smtClean="0"/>
              <a:t>Etická výchova (mi) umožňuje</a:t>
            </a:r>
          </a:p>
        </p:txBody>
      </p:sp>
      <p:sp>
        <p:nvSpPr>
          <p:cNvPr id="5123" name="Nadpis 1"/>
          <p:cNvSpPr txBox="1">
            <a:spLocks/>
          </p:cNvSpPr>
          <p:nvPr/>
        </p:nvSpPr>
        <p:spPr bwMode="auto">
          <a:xfrm>
            <a:off x="285750" y="1285875"/>
            <a:ext cx="842962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 sz="2800" b="1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čo by som chcela robiť na iných predmetoch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ale nie je na to čas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ale tu sa to považuje za vhodné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sk-SK" altLang="sk-SK" sz="10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netreba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známkovať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GB" altLang="sk-SK" sz="10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používať zážitkovú výchovu </a:t>
            </a:r>
          </a:p>
          <a:p>
            <a:pPr eaLnBrk="1" hangingPunct="1"/>
            <a:endParaRPr lang="sk-SK" altLang="sk-SK" sz="10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pracovať s reálnymi situáciami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v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danej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triede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ktoré aktuálne vzniknú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ktoré navodíme aktivitou</a:t>
            </a:r>
          </a:p>
        </p:txBody>
      </p:sp>
      <p:pic>
        <p:nvPicPr>
          <p:cNvPr id="5124" name="Picture 4" descr="Dada4Do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r="2289"/>
          <a:stretch>
            <a:fillRect/>
          </a:stretch>
        </p:blipFill>
        <p:spPr bwMode="auto">
          <a:xfrm>
            <a:off x="6072188" y="3643313"/>
            <a:ext cx="2857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072438" cy="1214438"/>
          </a:xfrm>
        </p:spPr>
        <p:txBody>
          <a:bodyPr/>
          <a:lstStyle/>
          <a:p>
            <a:r>
              <a:rPr lang="sk-SK" altLang="sk-SK" smtClean="0"/>
              <a:t>ISCED, </a:t>
            </a:r>
            <a:r>
              <a:rPr lang="en-GB" altLang="sk-SK" smtClean="0"/>
              <a:t>charakteristika predmetu</a:t>
            </a:r>
          </a:p>
        </p:txBody>
      </p:sp>
      <p:sp>
        <p:nvSpPr>
          <p:cNvPr id="6147" name="BlokTextu 3"/>
          <p:cNvSpPr txBox="1">
            <a:spLocks noChangeArrowheads="1"/>
          </p:cNvSpPr>
          <p:nvPr/>
        </p:nvSpPr>
        <p:spPr bwMode="auto">
          <a:xfrm>
            <a:off x="500063" y="1785938"/>
            <a:ext cx="8072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k-SK" altLang="sk-SK">
                <a:solidFill>
                  <a:schemeClr val="bg1"/>
                </a:solidFill>
              </a:rPr>
              <a:t>Poslaním povinne voliteľného predmetu etická výchova je vychovávať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osobnosť s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vlastnou identitou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hodnotovou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orientáciou, v ktorej úcta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k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človeku 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k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prírode,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rgbClr val="FF9900"/>
                </a:solidFill>
              </a:rPr>
              <a:t>spolupráca</a:t>
            </a:r>
            <a:r>
              <a:rPr lang="sk-SK" altLang="sk-SK">
                <a:solidFill>
                  <a:schemeClr val="bg1"/>
                </a:solidFill>
              </a:rPr>
              <a:t>, prosociálnosť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národné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hodnoty zaujímajú významné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miesto.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Pri plnení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tohto cieľa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sa neuspokojuje iba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poskytovaním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informácií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o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morálnych zásadách,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ale </a:t>
            </a:r>
            <a:r>
              <a:rPr lang="sk-SK" altLang="sk-SK">
                <a:solidFill>
                  <a:srgbClr val="FF9900"/>
                </a:solidFill>
              </a:rPr>
              <a:t>zážitkovým</a:t>
            </a:r>
            <a:r>
              <a:rPr lang="en-GB" altLang="sk-SK">
                <a:solidFill>
                  <a:srgbClr val="FF9900"/>
                </a:solidFill>
              </a:rPr>
              <a:t> </a:t>
            </a:r>
            <a:r>
              <a:rPr lang="sk-SK" altLang="sk-SK">
                <a:solidFill>
                  <a:srgbClr val="FF9900"/>
                </a:solidFill>
              </a:rPr>
              <a:t>učením </a:t>
            </a:r>
            <a:r>
              <a:rPr lang="sk-SK" altLang="sk-SK">
                <a:solidFill>
                  <a:schemeClr val="bg1"/>
                </a:solidFill>
              </a:rPr>
              <a:t>účinne podporuje pochopenie 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interiorizáciu (zvnútornenie)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mravných noriem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napomáha osvojeniu správania sa, ktoré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je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nimi v súlade.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Pripravuje mladých ľudí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život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tom zmysle,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aby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raz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ako dospelí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prispeli k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vytváraniu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harmonických 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stabilných vzťahov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rodine,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pracovisku, medzi spoločenskými skupinami,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národe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medzi národmi.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Etická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výchova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sa </a:t>
            </a:r>
            <a:r>
              <a:rPr lang="en-GB" altLang="sk-SK">
                <a:solidFill>
                  <a:schemeClr val="bg1"/>
                </a:solidFill>
              </a:rPr>
              <a:t>v </a:t>
            </a:r>
            <a:r>
              <a:rPr lang="sk-SK" altLang="sk-SK">
                <a:solidFill>
                  <a:schemeClr val="bg1"/>
                </a:solidFill>
              </a:rPr>
              <a:t>prvom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rade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zameriava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výchovu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k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prosociálnosti,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ktorá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odráža v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morálnych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postojoch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 regulácii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správania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žiakov.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etickú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výchovu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je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primárny rozvoj etických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postojov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prosociálneho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správania.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Jej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súčasťou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je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aj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rgbClr val="FF9900"/>
                </a:solidFill>
              </a:rPr>
              <a:t>rozvoj</a:t>
            </a:r>
            <a:r>
              <a:rPr lang="en-GB" altLang="sk-SK">
                <a:solidFill>
                  <a:srgbClr val="FF9900"/>
                </a:solidFill>
              </a:rPr>
              <a:t> </a:t>
            </a:r>
            <a:r>
              <a:rPr lang="sk-SK" altLang="sk-SK">
                <a:solidFill>
                  <a:srgbClr val="FF9900"/>
                </a:solidFill>
              </a:rPr>
              <a:t>sociálnych</a:t>
            </a:r>
            <a:r>
              <a:rPr lang="en-GB" altLang="sk-SK">
                <a:solidFill>
                  <a:srgbClr val="FF9900"/>
                </a:solidFill>
              </a:rPr>
              <a:t> </a:t>
            </a:r>
            <a:r>
              <a:rPr lang="sk-SK" altLang="sk-SK">
                <a:solidFill>
                  <a:srgbClr val="FF9900"/>
                </a:solidFill>
              </a:rPr>
              <a:t>zručností</a:t>
            </a:r>
            <a:r>
              <a:rPr lang="en-GB" altLang="sk-SK">
                <a:solidFill>
                  <a:schemeClr val="bg1"/>
                </a:solidFill>
              </a:rPr>
              <a:t>: </a:t>
            </a:r>
            <a:r>
              <a:rPr lang="sk-SK" altLang="sk-SK">
                <a:solidFill>
                  <a:schemeClr val="bg1"/>
                </a:solidFill>
              </a:rPr>
              <a:t>otvorená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komunikácia,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empatia,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pozitívne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hodnotenie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iných...</a:t>
            </a:r>
            <a:r>
              <a:rPr lang="en-GB" altLang="sk-SK">
                <a:solidFill>
                  <a:schemeClr val="bg1"/>
                </a:solidFill>
              </a:rPr>
              <a:t>, </a:t>
            </a:r>
            <a:r>
              <a:rPr lang="sk-SK" altLang="sk-SK">
                <a:solidFill>
                  <a:schemeClr val="bg1"/>
                </a:solidFill>
              </a:rPr>
              <a:t>ako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aj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podpora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mentálnej hygieny,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podieľa sa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na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primárnej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prevenci</a:t>
            </a:r>
            <a:r>
              <a:rPr lang="en-GB" altLang="sk-SK">
                <a:solidFill>
                  <a:schemeClr val="bg1"/>
                </a:solidFill>
              </a:rPr>
              <a:t>i</a:t>
            </a:r>
            <a:r>
              <a:rPr lang="sk-SK" altLang="sk-SK">
                <a:solidFill>
                  <a:schemeClr val="bg1"/>
                </a:solidFill>
              </a:rPr>
              <a:t> porúch správania a</a:t>
            </a:r>
            <a:r>
              <a:rPr lang="en-GB" altLang="sk-SK">
                <a:solidFill>
                  <a:schemeClr val="bg1"/>
                </a:solidFill>
              </a:rPr>
              <a:t> </a:t>
            </a:r>
            <a:r>
              <a:rPr lang="sk-SK" altLang="sk-SK">
                <a:solidFill>
                  <a:schemeClr val="bg1"/>
                </a:solidFill>
              </a:rPr>
              <a:t>učenia.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sk-SK" altLang="sk-SK" sz="4000" smtClean="0"/>
              <a:t>K čomu môže vyučovanie vychovávať?</a:t>
            </a: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57200" y="1916113"/>
            <a:ext cx="5051425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altLang="sk-SK" sz="2800" smtClean="0"/>
              <a:t>tvorivosť</a:t>
            </a:r>
          </a:p>
          <a:p>
            <a:pPr>
              <a:lnSpc>
                <a:spcPct val="150000"/>
              </a:lnSpc>
            </a:pPr>
            <a:r>
              <a:rPr lang="sk-SK" altLang="sk-SK" sz="2800" smtClean="0"/>
              <a:t>úcta k múdrosti</a:t>
            </a:r>
          </a:p>
          <a:p>
            <a:pPr>
              <a:lnSpc>
                <a:spcPct val="150000"/>
              </a:lnSpc>
            </a:pPr>
            <a:r>
              <a:rPr lang="sk-SK" altLang="sk-SK" sz="2800" smtClean="0"/>
              <a:t>zodpovednosť</a:t>
            </a:r>
          </a:p>
          <a:p>
            <a:r>
              <a:rPr lang="sk-SK" altLang="sk-SK" sz="2800" smtClean="0"/>
              <a:t>intelektuálna</a:t>
            </a:r>
            <a:br>
              <a:rPr lang="sk-SK" altLang="sk-SK" sz="2800" smtClean="0"/>
            </a:br>
            <a:r>
              <a:rPr lang="sk-SK" altLang="sk-SK" sz="2800" smtClean="0"/>
              <a:t>autonómia</a:t>
            </a:r>
          </a:p>
          <a:p>
            <a:pPr>
              <a:lnSpc>
                <a:spcPct val="150000"/>
              </a:lnSpc>
            </a:pPr>
            <a:r>
              <a:rPr lang="sk-SK" altLang="sk-SK" sz="2800" smtClean="0"/>
              <a:t>sebadôvera</a:t>
            </a:r>
          </a:p>
          <a:p>
            <a:pPr>
              <a:lnSpc>
                <a:spcPct val="150000"/>
              </a:lnSpc>
            </a:pPr>
            <a:r>
              <a:rPr lang="sk-SK" altLang="sk-SK" sz="2800" smtClean="0"/>
              <a:t>nebáť sa chyby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sk-SK" sz="2800" smtClean="0"/>
              <a:t>	 </a:t>
            </a:r>
            <a:endParaRPr lang="sk-SK" altLang="sk-SK" sz="2800" smtClean="0"/>
          </a:p>
          <a:p>
            <a:endParaRPr lang="sk-SK" altLang="sk-SK" sz="2800" smtClean="0"/>
          </a:p>
        </p:txBody>
      </p:sp>
      <p:sp>
        <p:nvSpPr>
          <p:cNvPr id="7172" name="BlokTextu 4"/>
          <p:cNvSpPr txBox="1">
            <a:spLocks noChangeArrowheads="1"/>
          </p:cNvSpPr>
          <p:nvPr/>
        </p:nvSpPr>
        <p:spPr bwMode="auto">
          <a:xfrm>
            <a:off x="4000500" y="2000250"/>
            <a:ext cx="492918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tvorivosť 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a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iniciatíva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sk-SK" altLang="sk-SK" sz="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pozitívne hodnotenie iných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sk-SK" sz="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otvorená komunikácia 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sk-SK" sz="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vyjadrovanie citov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sk-SK" sz="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dôstojnosť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ľudskej osoby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sk-SK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sebaúcta</a:t>
            </a:r>
            <a:endParaRPr lang="en-GB" altLang="sk-SK" sz="2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k-SK" altLang="sk-SK" sz="8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empatia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2446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32797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Nadpis 1"/>
          <p:cNvSpPr>
            <a:spLocks noGrp="1"/>
          </p:cNvSpPr>
          <p:nvPr>
            <p:ph type="title"/>
          </p:nvPr>
        </p:nvSpPr>
        <p:spPr>
          <a:xfrm>
            <a:off x="142875" y="3000375"/>
            <a:ext cx="6357938" cy="928688"/>
          </a:xfrm>
        </p:spPr>
        <p:txBody>
          <a:bodyPr/>
          <a:lstStyle/>
          <a:p>
            <a:pPr algn="l"/>
            <a:r>
              <a:rPr lang="sk-SK" altLang="sk-SK" sz="4000" smtClean="0"/>
              <a:t>Medzipredmetové vzťahy</a:t>
            </a:r>
          </a:p>
        </p:txBody>
      </p:sp>
      <p:pic>
        <p:nvPicPr>
          <p:cNvPr id="8197" name="Picture 6" descr="C:\Users\dadam\OneDrive\Documents\Mino\skolenia\foto\dadamatika prvaci\DSC_89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445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ok 7" descr="IMG_20190417_08263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3571875" y="4071938"/>
            <a:ext cx="29289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C:\Users\dadam\OneDrive\Documents\Mino\skolenia\foto\Cik Cak\IMG_18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9"/>
          <a:stretch>
            <a:fillRect/>
          </a:stretch>
        </p:blipFill>
        <p:spPr bwMode="auto">
          <a:xfrm>
            <a:off x="179388" y="333375"/>
            <a:ext cx="41386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357188" y="549275"/>
            <a:ext cx="8340725" cy="2016125"/>
          </a:xfrm>
        </p:spPr>
        <p:txBody>
          <a:bodyPr/>
          <a:lstStyle/>
          <a:p>
            <a:pPr algn="l"/>
            <a:r>
              <a:rPr lang="sk-SK" altLang="sk-SK" sz="4000" smtClean="0"/>
              <a:t>Ako by to mohlo vyzerať</a:t>
            </a:r>
            <a:r>
              <a:rPr lang="en-US" altLang="sk-SK" sz="4000" smtClean="0"/>
              <a:t/>
            </a:r>
            <a:br>
              <a:rPr lang="en-US" altLang="sk-SK" sz="4000" smtClean="0"/>
            </a:br>
            <a:r>
              <a:rPr lang="en-US" altLang="sk-SK" sz="4000" smtClean="0"/>
              <a:t>			</a:t>
            </a:r>
            <a:br>
              <a:rPr lang="en-US" altLang="sk-SK" sz="4000" smtClean="0"/>
            </a:br>
            <a:r>
              <a:rPr lang="en-US" altLang="sk-SK" sz="4000" smtClean="0"/>
              <a:t>			</a:t>
            </a:r>
            <a:r>
              <a:rPr lang="sk-SK" altLang="sk-SK" sz="4000" smtClean="0"/>
              <a:t>na hodine?</a:t>
            </a:r>
          </a:p>
        </p:txBody>
      </p:sp>
      <p:pic>
        <p:nvPicPr>
          <p:cNvPr id="9219" name="Obrázok 5" descr="Hel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43910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rázok 7" descr="actress-duke-patty-with-helen-keller-playing-a-young-worker-girl_u-l-p44oh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24003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Výsledok vyhľadávania obrázkov pre dopyt blue cub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r="10393"/>
          <a:stretch>
            <a:fillRect/>
          </a:stretch>
        </p:blipFill>
        <p:spPr bwMode="auto">
          <a:xfrm>
            <a:off x="539750" y="1773238"/>
            <a:ext cx="21605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Výsledok vyhľadávania obrázkov pre dopyt mnoho pantof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>
            <a:fillRect/>
          </a:stretch>
        </p:blipFill>
        <p:spPr bwMode="auto">
          <a:xfrm>
            <a:off x="523875" y="4221163"/>
            <a:ext cx="2824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1849438"/>
          </a:xfrm>
        </p:spPr>
        <p:txBody>
          <a:bodyPr/>
          <a:lstStyle/>
          <a:p>
            <a:r>
              <a:rPr lang="sk-SK" altLang="sk-SK" smtClean="0"/>
              <a:t>ďakujem za pozornosť</a:t>
            </a:r>
            <a:endParaRPr lang="sk-SK" altLang="sk-SK" sz="2400" smtClean="0"/>
          </a:p>
        </p:txBody>
      </p:sp>
      <p:sp>
        <p:nvSpPr>
          <p:cNvPr id="10243" name="Nadpis 1"/>
          <p:cNvSpPr txBox="1">
            <a:spLocks/>
          </p:cNvSpPr>
          <p:nvPr/>
        </p:nvSpPr>
        <p:spPr bwMode="auto">
          <a:xfrm>
            <a:off x="4643438" y="5143500"/>
            <a:ext cx="42116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2800">
                <a:solidFill>
                  <a:schemeClr val="bg1"/>
                </a:solidFill>
                <a:latin typeface="Trebuchet MS" panose="020B0603020202020204" pitchFamily="34" charset="0"/>
              </a:rPr>
              <a:t>Dagmar Môťovská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kDyEx0j7R32hUDoU4l1"/>
  <p:tag name="DVSHEQ" val="36022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dwAFqDHT9XGlw4w1JWxt"/>
  <p:tag name="DVSHEQ" val="15328095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6HEf5l12nE1HZHs6HVeT"/>
  <p:tag name="DVSHEQ" val="12237009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D3HgpSeNvb9JQsYiJgSo"/>
  <p:tag name="DVSHEQ" val="-9074869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idpxgs6UIxeo5ORZJn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W8luvKGIAbSQai71hy7E"/>
  <p:tag name="DVSHEQ" val="-1426889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idpxgs6UIxeo5ORZJn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W8luvKGIAbSQai71hy7E"/>
  <p:tag name="DVSHEQ" val="-1426889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idpxgs6UIxeo5ORZJn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7aBvlavlPJdvGzRn885k"/>
  <p:tag name="DVSHEQ" val="19846102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Ty3aqCk59zKAWwFUw3ha"/>
  <p:tag name="DVSHEQ" val="14256254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lLpqm7Jj5Heg2sbKT0K"/>
  <p:tag name="DVSHEQ" val="16681447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Hcd2M8yVNx0jWHkI0a4P"/>
  <p:tag name="DVSHEQ" val="-813761481"/>
</p:tagLst>
</file>

<file path=ppt/theme/theme1.xml><?xml version="1.0" encoding="utf-8"?>
<a:theme xmlns:a="http://schemas.openxmlformats.org/drawingml/2006/main" name="Motí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dici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9576</TotalTime>
  <Words>380</Words>
  <Application>Microsoft Office PowerPoint</Application>
  <PresentationFormat>On-screen Show (4:3)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Calibri</vt:lpstr>
      <vt:lpstr>Wingdings</vt:lpstr>
      <vt:lpstr>Motív Office</vt:lpstr>
      <vt:lpstr>Čo s hodinami etickej výchovy?</vt:lpstr>
      <vt:lpstr>PowerPoint Presentation</vt:lpstr>
      <vt:lpstr>Etická výchova (mi) umožňuje</vt:lpstr>
      <vt:lpstr>ISCED, charakteristika predmetu</vt:lpstr>
      <vt:lpstr>K čomu môže vyučovanie vychovávať?</vt:lpstr>
      <vt:lpstr>Medzipredmetové vzťahy</vt:lpstr>
      <vt:lpstr>Ako by to mohlo vyzerať        na hodine?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Nezisková organizácia Indícia</dc:title>
  <dc:creator>zuzanka_t</dc:creator>
  <cp:lastModifiedBy>Vladimír Burjan</cp:lastModifiedBy>
  <cp:revision>385</cp:revision>
  <dcterms:created xsi:type="dcterms:W3CDTF">2011-09-22T09:22:33Z</dcterms:created>
  <dcterms:modified xsi:type="dcterms:W3CDTF">2019-05-20T20:52:55Z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1WVro9M9vhjxg1nTmiyJrUwQP-2xzilPHKhxYV4CcIc0</vt:lpwstr>
  </property>
  <property fmtid="{D5CDD505-2E9C-101B-9397-08002B2CF9AE}" pid="3" name="Google.Documents.RevisionId">
    <vt:lpwstr>13547963562601461447</vt:lpwstr>
  </property>
  <property fmtid="{D5CDD505-2E9C-101B-9397-08002B2CF9AE}" pid="4" name="Google.Documents.PreviousRevisionId">
    <vt:lpwstr>09360354896527624721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